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sldIdLst>
    <p:sldId id="256" r:id="rId6"/>
    <p:sldId id="257" r:id="rId7"/>
    <p:sldId id="258" r:id="rId8"/>
    <p:sldId id="259" r:id="rId9"/>
    <p:sldId id="261" r:id="rId10"/>
    <p:sldId id="262" r:id="rId11"/>
  </p:sldIdLst>
  <p:sldSz cx="12192000" cy="6858000"/>
  <p:notesSz cx="6735763" cy="986631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 bwMode="auto">
          <a:xfrm>
            <a:off x="1828801" y="3886200"/>
            <a:ext cx="8534400" cy="1752599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3F3CF09A-8DD6-4690-9E61-578AEEE3B023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76AC15E9-52E7-447F-839C-1882FE1ECC9B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1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5C4AAF3B-B6C0-4DA6-B0A0-7CF88BC87CE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9D64AFC-5B22-4E8F-8E4D-FCF849888A5C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 bwMode="auto"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 bwMode="auto">
          <a:xfrm>
            <a:off x="6197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25267875-D4E6-4377-B0EA-97A0CC85C72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B23AC17A-C346-49F6-90C6-C461B2F977D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609600" y="1535114"/>
            <a:ext cx="5386917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 bwMode="auto"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 bwMode="auto">
          <a:xfrm>
            <a:off x="6193368" y="1535114"/>
            <a:ext cx="5389033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 bwMode="auto">
          <a:xfrm>
            <a:off x="6193368" y="2174876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B86DEC1-F00F-4818-BBD5-A3A0F2AA3B3F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 bwMode="auto">
          <a:xfrm>
            <a:off x="4766732" y="273051"/>
            <a:ext cx="6815667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50"/>
            </a:lvl1pPr>
            <a:lvl2pPr lvl="1">
              <a:defRPr sz="2900"/>
            </a:lvl2pPr>
            <a:lvl3pPr lvl="2">
              <a:defRPr sz="2450"/>
            </a:lvl3pPr>
            <a:lvl4pPr lvl="3">
              <a:defRPr sz="2050"/>
            </a:lvl4pPr>
            <a:lvl5pPr lvl="4">
              <a:defRPr sz="2050"/>
            </a:lvl5pPr>
            <a:lvl6pPr lvl="5">
              <a:defRPr sz="2050"/>
            </a:lvl6pPr>
            <a:lvl7pPr lvl="6">
              <a:defRPr sz="2050"/>
            </a:lvl7pPr>
            <a:lvl8pPr lvl="7">
              <a:defRPr sz="2050"/>
            </a:lvl8pPr>
            <a:lvl9pPr lvl="8">
              <a:defRPr sz="20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 bwMode="auto">
          <a:xfrm>
            <a:off x="609602" y="1435101"/>
            <a:ext cx="4011084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F20BFB8-B506-4A5B-B2FE-99B55C1CD0E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 bwMode="auto">
          <a:xfrm>
            <a:off x="2389719" y="4800600"/>
            <a:ext cx="7315200" cy="566738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 bwMode="auto">
          <a:xfrm>
            <a:off x="2389719" y="612776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50"/>
            </a:lvl1pPr>
            <a:lvl2pPr marL="472956" lvl="1" indent="0">
              <a:buNone/>
              <a:defRPr sz="2900"/>
            </a:lvl2pPr>
            <a:lvl3pPr marL="945912" lvl="2" indent="0">
              <a:buNone/>
              <a:defRPr sz="2450"/>
            </a:lvl3pPr>
            <a:lvl4pPr marL="1418867" lvl="3" indent="0">
              <a:buNone/>
              <a:defRPr sz="2050"/>
            </a:lvl4pPr>
            <a:lvl5pPr marL="1891823" lvl="4" indent="0">
              <a:buNone/>
              <a:defRPr sz="2050"/>
            </a:lvl5pPr>
            <a:lvl6pPr marL="2364778" lvl="5" indent="0">
              <a:buNone/>
              <a:defRPr sz="2050"/>
            </a:lvl6pPr>
            <a:lvl7pPr marL="2837735" lvl="6" indent="0">
              <a:buNone/>
              <a:defRPr sz="2050"/>
            </a:lvl7pPr>
            <a:lvl8pPr marL="3310691" lvl="7" indent="0">
              <a:buNone/>
              <a:defRPr sz="2050"/>
            </a:lvl8pPr>
            <a:lvl9pPr marL="3783647" lvl="8" indent="0">
              <a:buNone/>
              <a:defRPr sz="205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 bwMode="auto">
          <a:xfrm>
            <a:off x="2389719" y="5367339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41EC2CE-D2DB-4650-B9F7-2D3B8074D8F0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49D3BFD9-CE5E-4B10-8C35-161E92DE5E3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 bwMode="auto">
          <a:xfrm>
            <a:off x="8839200" y="274639"/>
            <a:ext cx="27432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 bwMode="auto">
          <a:xfrm>
            <a:off x="609601" y="274639"/>
            <a:ext cx="80264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F7DFFD8-612B-41B7-870D-33666452D1ED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 bwMode="auto">
          <a:xfrm>
            <a:off x="1828801" y="3886200"/>
            <a:ext cx="8534400" cy="1752599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3F3CF09A-8DD6-4690-9E61-578AEEE3B023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76AC15E9-52E7-447F-839C-1882FE1ECC9B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1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5C4AAF3B-B6C0-4DA6-B0A0-7CF88BC87CE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9D64AFC-5B22-4E8F-8E4D-FCF849888A5C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 bwMode="auto"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 bwMode="auto">
          <a:xfrm>
            <a:off x="6197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25267875-D4E6-4377-B0EA-97A0CC85C72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B23AC17A-C346-49F6-90C6-C461B2F977D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609600" y="1535114"/>
            <a:ext cx="5386917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 bwMode="auto"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 bwMode="auto">
          <a:xfrm>
            <a:off x="6193368" y="1535114"/>
            <a:ext cx="5389033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 bwMode="auto">
          <a:xfrm>
            <a:off x="6193368" y="2174876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B86DEC1-F00F-4818-BBD5-A3A0F2AA3B3F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 bwMode="auto">
          <a:xfrm>
            <a:off x="4766732" y="273051"/>
            <a:ext cx="6815667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50"/>
            </a:lvl1pPr>
            <a:lvl2pPr lvl="1">
              <a:defRPr sz="2900"/>
            </a:lvl2pPr>
            <a:lvl3pPr lvl="2">
              <a:defRPr sz="2450"/>
            </a:lvl3pPr>
            <a:lvl4pPr lvl="3">
              <a:defRPr sz="2050"/>
            </a:lvl4pPr>
            <a:lvl5pPr lvl="4">
              <a:defRPr sz="2050"/>
            </a:lvl5pPr>
            <a:lvl6pPr lvl="5">
              <a:defRPr sz="2050"/>
            </a:lvl6pPr>
            <a:lvl7pPr lvl="6">
              <a:defRPr sz="2050"/>
            </a:lvl7pPr>
            <a:lvl8pPr lvl="7">
              <a:defRPr sz="2050"/>
            </a:lvl8pPr>
            <a:lvl9pPr lvl="8">
              <a:defRPr sz="20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 bwMode="auto">
          <a:xfrm>
            <a:off x="609602" y="1435101"/>
            <a:ext cx="4011084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F20BFB8-B506-4A5B-B2FE-99B55C1CD0E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 bwMode="auto">
          <a:xfrm>
            <a:off x="2389719" y="4800600"/>
            <a:ext cx="7315200" cy="566738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 bwMode="auto">
          <a:xfrm>
            <a:off x="2389719" y="612776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50"/>
            </a:lvl1pPr>
            <a:lvl2pPr marL="472956" lvl="1" indent="0">
              <a:buNone/>
              <a:defRPr sz="2900"/>
            </a:lvl2pPr>
            <a:lvl3pPr marL="945912" lvl="2" indent="0">
              <a:buNone/>
              <a:defRPr sz="2450"/>
            </a:lvl3pPr>
            <a:lvl4pPr marL="1418867" lvl="3" indent="0">
              <a:buNone/>
              <a:defRPr sz="2050"/>
            </a:lvl4pPr>
            <a:lvl5pPr marL="1891823" lvl="4" indent="0">
              <a:buNone/>
              <a:defRPr sz="2050"/>
            </a:lvl5pPr>
            <a:lvl6pPr marL="2364778" lvl="5" indent="0">
              <a:buNone/>
              <a:defRPr sz="2050"/>
            </a:lvl6pPr>
            <a:lvl7pPr marL="2837735" lvl="6" indent="0">
              <a:buNone/>
              <a:defRPr sz="2050"/>
            </a:lvl7pPr>
            <a:lvl8pPr marL="3310691" lvl="7" indent="0">
              <a:buNone/>
              <a:defRPr sz="2050"/>
            </a:lvl8pPr>
            <a:lvl9pPr marL="3783647" lvl="8" indent="0">
              <a:buNone/>
              <a:defRPr sz="205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 bwMode="auto">
          <a:xfrm>
            <a:off x="2389719" y="5367339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41EC2CE-D2DB-4650-B9F7-2D3B8074D8F0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49D3BFD9-CE5E-4B10-8C35-161E92DE5E3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 bwMode="auto">
          <a:xfrm>
            <a:off x="8839200" y="274639"/>
            <a:ext cx="27432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 bwMode="auto">
          <a:xfrm>
            <a:off x="609601" y="274639"/>
            <a:ext cx="80264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F7DFFD8-612B-41B7-870D-33666452D1ED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 bwMode="auto">
          <a:xfrm>
            <a:off x="1828801" y="3886200"/>
            <a:ext cx="8534400" cy="1752599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3F3CF09A-8DD6-4690-9E61-578AEEE3B023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76AC15E9-52E7-447F-839C-1882FE1ECC9B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1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5C4AAF3B-B6C0-4DA6-B0A0-7CF88BC87CE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9D64AFC-5B22-4E8F-8E4D-FCF849888A5C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 bwMode="auto"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 bwMode="auto">
          <a:xfrm>
            <a:off x="6197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25267875-D4E6-4377-B0EA-97A0CC85C72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B23AC17A-C346-49F6-90C6-C461B2F977D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609600" y="1535114"/>
            <a:ext cx="5386917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 bwMode="auto"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 bwMode="auto">
          <a:xfrm>
            <a:off x="6193368" y="1535114"/>
            <a:ext cx="5389033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 bwMode="auto">
          <a:xfrm>
            <a:off x="6193368" y="2174876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B86DEC1-F00F-4818-BBD5-A3A0F2AA3B3F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 bwMode="auto">
          <a:xfrm>
            <a:off x="4766732" y="273051"/>
            <a:ext cx="6815667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50"/>
            </a:lvl1pPr>
            <a:lvl2pPr lvl="1">
              <a:defRPr sz="2900"/>
            </a:lvl2pPr>
            <a:lvl3pPr lvl="2">
              <a:defRPr sz="2450"/>
            </a:lvl3pPr>
            <a:lvl4pPr lvl="3">
              <a:defRPr sz="2050"/>
            </a:lvl4pPr>
            <a:lvl5pPr lvl="4">
              <a:defRPr sz="2050"/>
            </a:lvl5pPr>
            <a:lvl6pPr lvl="5">
              <a:defRPr sz="2050"/>
            </a:lvl6pPr>
            <a:lvl7pPr lvl="6">
              <a:defRPr sz="2050"/>
            </a:lvl7pPr>
            <a:lvl8pPr lvl="7">
              <a:defRPr sz="2050"/>
            </a:lvl8pPr>
            <a:lvl9pPr lvl="8">
              <a:defRPr sz="20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 bwMode="auto">
          <a:xfrm>
            <a:off x="609602" y="1435101"/>
            <a:ext cx="4011084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F20BFB8-B506-4A5B-B2FE-99B55C1CD0E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 bwMode="auto">
          <a:xfrm>
            <a:off x="2389719" y="4800600"/>
            <a:ext cx="7315200" cy="566738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 bwMode="auto">
          <a:xfrm>
            <a:off x="2389719" y="612776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50"/>
            </a:lvl1pPr>
            <a:lvl2pPr marL="472956" lvl="1" indent="0">
              <a:buNone/>
              <a:defRPr sz="2900"/>
            </a:lvl2pPr>
            <a:lvl3pPr marL="945912" lvl="2" indent="0">
              <a:buNone/>
              <a:defRPr sz="2450"/>
            </a:lvl3pPr>
            <a:lvl4pPr marL="1418867" lvl="3" indent="0">
              <a:buNone/>
              <a:defRPr sz="2050"/>
            </a:lvl4pPr>
            <a:lvl5pPr marL="1891823" lvl="4" indent="0">
              <a:buNone/>
              <a:defRPr sz="2050"/>
            </a:lvl5pPr>
            <a:lvl6pPr marL="2364778" lvl="5" indent="0">
              <a:buNone/>
              <a:defRPr sz="2050"/>
            </a:lvl6pPr>
            <a:lvl7pPr marL="2837735" lvl="6" indent="0">
              <a:buNone/>
              <a:defRPr sz="2050"/>
            </a:lvl7pPr>
            <a:lvl8pPr marL="3310691" lvl="7" indent="0">
              <a:buNone/>
              <a:defRPr sz="2050"/>
            </a:lvl8pPr>
            <a:lvl9pPr marL="3783647" lvl="8" indent="0">
              <a:buNone/>
              <a:defRPr sz="205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 bwMode="auto">
          <a:xfrm>
            <a:off x="2389719" y="5367339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41EC2CE-D2DB-4650-B9F7-2D3B8074D8F0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49D3BFD9-CE5E-4B10-8C35-161E92DE5E3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 bwMode="auto">
          <a:xfrm>
            <a:off x="8839200" y="274639"/>
            <a:ext cx="27432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 bwMode="auto">
          <a:xfrm>
            <a:off x="609601" y="274639"/>
            <a:ext cx="80264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F7DFFD8-612B-41B7-870D-33666452D1ED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 bwMode="auto">
          <a:xfrm>
            <a:off x="1828801" y="3886200"/>
            <a:ext cx="8534400" cy="1752599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3F3CF09A-8DD6-4690-9E61-578AEEE3B023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76AC15E9-52E7-447F-839C-1882FE1ECC9B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1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1pPr>
            <a:lvl2pPr marL="472956" lvl="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2pPr>
            <a:lvl3pPr marL="945912" lvl="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418867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1823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4778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7735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0691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3647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5C4AAF3B-B6C0-4DA6-B0A0-7CF88BC87CE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9D64AFC-5B22-4E8F-8E4D-FCF849888A5C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 bwMode="auto"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 bwMode="auto">
          <a:xfrm>
            <a:off x="6197601" y="1600201"/>
            <a:ext cx="53848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900"/>
            </a:lvl1pPr>
            <a:lvl2pPr lvl="1">
              <a:defRPr sz="2450"/>
            </a:lvl2pPr>
            <a:lvl3pPr lvl="2">
              <a:defRPr sz="2050"/>
            </a:lvl3pPr>
            <a:lvl4pPr lvl="3">
              <a:defRPr sz="1850"/>
            </a:lvl4pPr>
            <a:lvl5pPr lvl="4">
              <a:defRPr sz="1850"/>
            </a:lvl5pPr>
            <a:lvl6pPr lvl="5">
              <a:defRPr sz="1850"/>
            </a:lvl6pPr>
            <a:lvl7pPr lvl="6">
              <a:defRPr sz="1850"/>
            </a:lvl7pPr>
            <a:lvl8pPr lvl="7">
              <a:defRPr sz="1850"/>
            </a:lvl8pPr>
            <a:lvl9pPr lvl="8">
              <a:defRPr sz="18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25267875-D4E6-4377-B0EA-97A0CC85C72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B23AC17A-C346-49F6-90C6-C461B2F977DA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609600" y="1535114"/>
            <a:ext cx="5386917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 bwMode="auto"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 bwMode="auto">
          <a:xfrm>
            <a:off x="6193368" y="1535114"/>
            <a:ext cx="5389033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50" b="1"/>
            </a:lvl1pPr>
            <a:lvl2pPr marL="472956" lvl="1" indent="0">
              <a:buNone/>
              <a:defRPr sz="2050" b="1"/>
            </a:lvl2pPr>
            <a:lvl3pPr marL="945912" lvl="2" indent="0">
              <a:buNone/>
              <a:defRPr sz="1850" b="1"/>
            </a:lvl3pPr>
            <a:lvl4pPr marL="1418867" lvl="3" indent="0">
              <a:buNone/>
              <a:defRPr sz="1650" b="1"/>
            </a:lvl4pPr>
            <a:lvl5pPr marL="1891823" lvl="4" indent="0">
              <a:buNone/>
              <a:defRPr sz="1650" b="1"/>
            </a:lvl5pPr>
            <a:lvl6pPr marL="2364778" lvl="5" indent="0">
              <a:buNone/>
              <a:defRPr sz="1650" b="1"/>
            </a:lvl6pPr>
            <a:lvl7pPr marL="2837735" lvl="6" indent="0">
              <a:buNone/>
              <a:defRPr sz="1650" b="1"/>
            </a:lvl7pPr>
            <a:lvl8pPr marL="3310691" lvl="7" indent="0">
              <a:buNone/>
              <a:defRPr sz="1650" b="1"/>
            </a:lvl8pPr>
            <a:lvl9pPr marL="3783647" lvl="8" indent="0">
              <a:buNone/>
              <a:defRPr sz="165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 bwMode="auto">
          <a:xfrm>
            <a:off x="6193368" y="2174876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50"/>
            </a:lvl1pPr>
            <a:lvl2pPr lvl="1">
              <a:defRPr sz="2050"/>
            </a:lvl2pPr>
            <a:lvl3pPr lvl="2">
              <a:defRPr sz="1850"/>
            </a:lvl3pPr>
            <a:lvl4pPr lvl="3">
              <a:defRPr sz="1650"/>
            </a:lvl4pPr>
            <a:lvl5pPr lvl="4">
              <a:defRPr sz="1650"/>
            </a:lvl5pPr>
            <a:lvl6pPr lvl="5">
              <a:defRPr sz="1650"/>
            </a:lvl6pPr>
            <a:lvl7pPr lvl="6">
              <a:defRPr sz="1650"/>
            </a:lvl7pPr>
            <a:lvl8pPr lvl="7">
              <a:defRPr sz="1650"/>
            </a:lvl8pPr>
            <a:lvl9pPr lvl="8">
              <a:defRPr sz="16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B86DEC1-F00F-4818-BBD5-A3A0F2AA3B3F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 bwMode="auto">
          <a:xfrm>
            <a:off x="4766732" y="273051"/>
            <a:ext cx="6815667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50"/>
            </a:lvl1pPr>
            <a:lvl2pPr lvl="1">
              <a:defRPr sz="2900"/>
            </a:lvl2pPr>
            <a:lvl3pPr lvl="2">
              <a:defRPr sz="2450"/>
            </a:lvl3pPr>
            <a:lvl4pPr lvl="3">
              <a:defRPr sz="2050"/>
            </a:lvl4pPr>
            <a:lvl5pPr lvl="4">
              <a:defRPr sz="2050"/>
            </a:lvl5pPr>
            <a:lvl6pPr lvl="5">
              <a:defRPr sz="2050"/>
            </a:lvl6pPr>
            <a:lvl7pPr lvl="6">
              <a:defRPr sz="2050"/>
            </a:lvl7pPr>
            <a:lvl8pPr lvl="7">
              <a:defRPr sz="2050"/>
            </a:lvl8pPr>
            <a:lvl9pPr lvl="8">
              <a:defRPr sz="205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 bwMode="auto">
          <a:xfrm>
            <a:off x="609602" y="1435101"/>
            <a:ext cx="4011084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0F20BFB8-B506-4A5B-B2FE-99B55C1CD0E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 bwMode="auto">
          <a:xfrm>
            <a:off x="2389719" y="4800600"/>
            <a:ext cx="7315200" cy="566738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5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 bwMode="auto">
          <a:xfrm>
            <a:off x="2389719" y="612776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50"/>
            </a:lvl1pPr>
            <a:lvl2pPr marL="472956" lvl="1" indent="0">
              <a:buNone/>
              <a:defRPr sz="2900"/>
            </a:lvl2pPr>
            <a:lvl3pPr marL="945912" lvl="2" indent="0">
              <a:buNone/>
              <a:defRPr sz="2450"/>
            </a:lvl3pPr>
            <a:lvl4pPr marL="1418867" lvl="3" indent="0">
              <a:buNone/>
              <a:defRPr sz="2050"/>
            </a:lvl4pPr>
            <a:lvl5pPr marL="1891823" lvl="4" indent="0">
              <a:buNone/>
              <a:defRPr sz="2050"/>
            </a:lvl5pPr>
            <a:lvl6pPr marL="2364778" lvl="5" indent="0">
              <a:buNone/>
              <a:defRPr sz="2050"/>
            </a:lvl6pPr>
            <a:lvl7pPr marL="2837735" lvl="6" indent="0">
              <a:buNone/>
              <a:defRPr sz="2050"/>
            </a:lvl7pPr>
            <a:lvl8pPr marL="3310691" lvl="7" indent="0">
              <a:buNone/>
              <a:defRPr sz="2050"/>
            </a:lvl8pPr>
            <a:lvl9pPr marL="3783647" lvl="8" indent="0">
              <a:buNone/>
              <a:defRPr sz="205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 bwMode="auto">
          <a:xfrm>
            <a:off x="2389719" y="5367339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72956" lvl="1" indent="0">
              <a:buNone/>
              <a:defRPr sz="1200"/>
            </a:lvl2pPr>
            <a:lvl3pPr marL="945912" lvl="2" indent="0">
              <a:buNone/>
              <a:defRPr sz="1050"/>
            </a:lvl3pPr>
            <a:lvl4pPr marL="1418867" lvl="3" indent="0">
              <a:buNone/>
              <a:defRPr sz="950"/>
            </a:lvl4pPr>
            <a:lvl5pPr marL="1891823" lvl="4" indent="0">
              <a:buNone/>
              <a:defRPr sz="950"/>
            </a:lvl5pPr>
            <a:lvl6pPr marL="2364778" lvl="5" indent="0">
              <a:buNone/>
              <a:defRPr sz="950"/>
            </a:lvl6pPr>
            <a:lvl7pPr marL="2837735" lvl="6" indent="0">
              <a:buNone/>
              <a:defRPr sz="950"/>
            </a:lvl7pPr>
            <a:lvl8pPr marL="3310691" lvl="7" indent="0">
              <a:buNone/>
              <a:defRPr sz="950"/>
            </a:lvl8pPr>
            <a:lvl9pPr marL="3783647" lvl="8" indent="0">
              <a:buNone/>
              <a:defRPr sz="95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41EC2CE-D2DB-4650-B9F7-2D3B8074D8F0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49D3BFD9-CE5E-4B10-8C35-161E92DE5E39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 bwMode="auto">
          <a:xfrm>
            <a:off x="8839200" y="274639"/>
            <a:ext cx="27432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 bwMode="auto">
          <a:xfrm>
            <a:off x="609601" y="274639"/>
            <a:ext cx="8026401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F7DFFD8-612B-41B7-870D-33666452D1ED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AEFF4C-3D13-41F1-A0F6-22853B6B1593}" type="datetimeFigureOut">
              <a:rPr lang="ru-RU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32A10-1F99-44A1-AFE5-F084224CC87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47499" tIns="73750" rIns="147499" bIns="7375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7499" tIns="73750" rIns="147499" bIns="7375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737599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89BB5F-4292-49B0-84E6-D957E7C1EDA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/>
      <a:lvl1pPr lvl="0" algn="ctr">
        <a:spcBef>
          <a:spcPts val="0"/>
        </a:spcBef>
        <a:buNone/>
        <a:defRPr sz="4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54716" lvl="0" indent="-354716" algn="l">
        <a:spcBef>
          <a:spcPts val="0"/>
        </a:spcBef>
        <a:buFont typeface="Arial"/>
        <a:buChar char="•"/>
        <a:defRPr sz="3250">
          <a:solidFill>
            <a:schemeClr val="tx1"/>
          </a:solidFill>
          <a:latin typeface="+mn-lt"/>
          <a:ea typeface="+mn-ea"/>
          <a:cs typeface="+mn-cs"/>
        </a:defRPr>
      </a:lvl1pPr>
      <a:lvl2pPr marL="768553" lvl="1" indent="-295598" algn="l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82390" lvl="2" indent="-236478" algn="l">
        <a:spcBef>
          <a:spcPts val="0"/>
        </a:spcBef>
        <a:buFont typeface="Arial"/>
        <a:buChar char="•"/>
        <a:defRPr sz="2450">
          <a:solidFill>
            <a:schemeClr val="tx1"/>
          </a:solidFill>
          <a:latin typeface="+mn-lt"/>
          <a:ea typeface="+mn-ea"/>
          <a:cs typeface="+mn-cs"/>
        </a:defRPr>
      </a:lvl3pPr>
      <a:lvl4pPr marL="1655345" lvl="3" indent="-236478" algn="l">
        <a:spcBef>
          <a:spcPts val="0"/>
        </a:spcBef>
        <a:buFont typeface="Arial"/>
        <a:buChar char="–"/>
        <a:defRPr sz="2050">
          <a:solidFill>
            <a:schemeClr val="tx1"/>
          </a:solidFill>
          <a:latin typeface="+mn-lt"/>
          <a:ea typeface="+mn-ea"/>
          <a:cs typeface="+mn-cs"/>
        </a:defRPr>
      </a:lvl4pPr>
      <a:lvl5pPr marL="2128300" lvl="4" indent="-236478" algn="l">
        <a:spcBef>
          <a:spcPts val="0"/>
        </a:spcBef>
        <a:buFont typeface="Arial"/>
        <a:buChar char="»"/>
        <a:defRPr sz="2050">
          <a:solidFill>
            <a:schemeClr val="tx1"/>
          </a:solidFill>
          <a:latin typeface="+mn-lt"/>
          <a:ea typeface="+mn-ea"/>
          <a:cs typeface="+mn-cs"/>
        </a:defRPr>
      </a:lvl5pPr>
      <a:lvl6pPr marL="2601257" lvl="5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6pPr>
      <a:lvl7pPr marL="3074213" lvl="6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7pPr>
      <a:lvl8pPr marL="3547169" lvl="7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8pPr>
      <a:lvl9pPr marL="4020125" lvl="8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50">
          <a:latin typeface="+mn-lt"/>
          <a:ea typeface="+mn-ea"/>
          <a:cs typeface="+mn-cs"/>
        </a:defRPr>
      </a:lvl1pPr>
      <a:lvl2pPr marL="472956" lvl="1" indent="0" algn="l">
        <a:defRPr sz="1850">
          <a:latin typeface="+mn-lt"/>
          <a:ea typeface="+mn-ea"/>
          <a:cs typeface="+mn-cs"/>
        </a:defRPr>
      </a:lvl2pPr>
      <a:lvl3pPr marL="945912" lvl="2" indent="0" algn="l">
        <a:defRPr sz="1850">
          <a:latin typeface="+mn-lt"/>
          <a:ea typeface="+mn-ea"/>
          <a:cs typeface="+mn-cs"/>
        </a:defRPr>
      </a:lvl3pPr>
      <a:lvl4pPr marL="1418867" lvl="3" indent="0" algn="l">
        <a:defRPr sz="1850">
          <a:latin typeface="+mn-lt"/>
          <a:ea typeface="+mn-ea"/>
          <a:cs typeface="+mn-cs"/>
        </a:defRPr>
      </a:lvl4pPr>
      <a:lvl5pPr marL="1891823" lvl="4" indent="0" algn="l">
        <a:defRPr sz="1850">
          <a:latin typeface="+mn-lt"/>
          <a:ea typeface="+mn-ea"/>
          <a:cs typeface="+mn-cs"/>
        </a:defRPr>
      </a:lvl5pPr>
      <a:lvl6pPr marL="2364778" lvl="5" indent="0" algn="l">
        <a:defRPr sz="1850">
          <a:latin typeface="+mn-lt"/>
          <a:ea typeface="+mn-ea"/>
          <a:cs typeface="+mn-cs"/>
        </a:defRPr>
      </a:lvl6pPr>
      <a:lvl7pPr marL="2837735" lvl="6" indent="0" algn="l">
        <a:defRPr sz="1850">
          <a:latin typeface="+mn-lt"/>
          <a:ea typeface="+mn-ea"/>
          <a:cs typeface="+mn-cs"/>
        </a:defRPr>
      </a:lvl7pPr>
      <a:lvl8pPr marL="3310691" lvl="7" indent="0" algn="l">
        <a:defRPr sz="1850">
          <a:latin typeface="+mn-lt"/>
          <a:ea typeface="+mn-ea"/>
          <a:cs typeface="+mn-cs"/>
        </a:defRPr>
      </a:lvl8pPr>
      <a:lvl9pPr marL="3783647" lvl="8" indent="0" algn="l">
        <a:defRPr sz="1850"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47499" tIns="73750" rIns="147499" bIns="7375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7499" tIns="73750" rIns="147499" bIns="7375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737599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89BB5F-4292-49B0-84E6-D957E7C1EDA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defPPr/>
      <a:lvl1pPr lvl="0" algn="ctr">
        <a:spcBef>
          <a:spcPts val="0"/>
        </a:spcBef>
        <a:buNone/>
        <a:defRPr sz="4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54716" lvl="0" indent="-354716" algn="l">
        <a:spcBef>
          <a:spcPts val="0"/>
        </a:spcBef>
        <a:buFont typeface="Arial"/>
        <a:buChar char="•"/>
        <a:defRPr sz="3250">
          <a:solidFill>
            <a:schemeClr val="tx1"/>
          </a:solidFill>
          <a:latin typeface="+mn-lt"/>
          <a:ea typeface="+mn-ea"/>
          <a:cs typeface="+mn-cs"/>
        </a:defRPr>
      </a:lvl1pPr>
      <a:lvl2pPr marL="768553" lvl="1" indent="-295598" algn="l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82390" lvl="2" indent="-236478" algn="l">
        <a:spcBef>
          <a:spcPts val="0"/>
        </a:spcBef>
        <a:buFont typeface="Arial"/>
        <a:buChar char="•"/>
        <a:defRPr sz="2450">
          <a:solidFill>
            <a:schemeClr val="tx1"/>
          </a:solidFill>
          <a:latin typeface="+mn-lt"/>
          <a:ea typeface="+mn-ea"/>
          <a:cs typeface="+mn-cs"/>
        </a:defRPr>
      </a:lvl3pPr>
      <a:lvl4pPr marL="1655345" lvl="3" indent="-236478" algn="l">
        <a:spcBef>
          <a:spcPts val="0"/>
        </a:spcBef>
        <a:buFont typeface="Arial"/>
        <a:buChar char="–"/>
        <a:defRPr sz="2050">
          <a:solidFill>
            <a:schemeClr val="tx1"/>
          </a:solidFill>
          <a:latin typeface="+mn-lt"/>
          <a:ea typeface="+mn-ea"/>
          <a:cs typeface="+mn-cs"/>
        </a:defRPr>
      </a:lvl4pPr>
      <a:lvl5pPr marL="2128300" lvl="4" indent="-236478" algn="l">
        <a:spcBef>
          <a:spcPts val="0"/>
        </a:spcBef>
        <a:buFont typeface="Arial"/>
        <a:buChar char="»"/>
        <a:defRPr sz="2050">
          <a:solidFill>
            <a:schemeClr val="tx1"/>
          </a:solidFill>
          <a:latin typeface="+mn-lt"/>
          <a:ea typeface="+mn-ea"/>
          <a:cs typeface="+mn-cs"/>
        </a:defRPr>
      </a:lvl5pPr>
      <a:lvl6pPr marL="2601257" lvl="5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6pPr>
      <a:lvl7pPr marL="3074213" lvl="6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7pPr>
      <a:lvl8pPr marL="3547169" lvl="7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8pPr>
      <a:lvl9pPr marL="4020125" lvl="8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50">
          <a:latin typeface="+mn-lt"/>
          <a:ea typeface="+mn-ea"/>
          <a:cs typeface="+mn-cs"/>
        </a:defRPr>
      </a:lvl1pPr>
      <a:lvl2pPr marL="472956" lvl="1" indent="0" algn="l">
        <a:defRPr sz="1850">
          <a:latin typeface="+mn-lt"/>
          <a:ea typeface="+mn-ea"/>
          <a:cs typeface="+mn-cs"/>
        </a:defRPr>
      </a:lvl2pPr>
      <a:lvl3pPr marL="945912" lvl="2" indent="0" algn="l">
        <a:defRPr sz="1850">
          <a:latin typeface="+mn-lt"/>
          <a:ea typeface="+mn-ea"/>
          <a:cs typeface="+mn-cs"/>
        </a:defRPr>
      </a:lvl3pPr>
      <a:lvl4pPr marL="1418867" lvl="3" indent="0" algn="l">
        <a:defRPr sz="1850">
          <a:latin typeface="+mn-lt"/>
          <a:ea typeface="+mn-ea"/>
          <a:cs typeface="+mn-cs"/>
        </a:defRPr>
      </a:lvl4pPr>
      <a:lvl5pPr marL="1891823" lvl="4" indent="0" algn="l">
        <a:defRPr sz="1850">
          <a:latin typeface="+mn-lt"/>
          <a:ea typeface="+mn-ea"/>
          <a:cs typeface="+mn-cs"/>
        </a:defRPr>
      </a:lvl5pPr>
      <a:lvl6pPr marL="2364778" lvl="5" indent="0" algn="l">
        <a:defRPr sz="1850">
          <a:latin typeface="+mn-lt"/>
          <a:ea typeface="+mn-ea"/>
          <a:cs typeface="+mn-cs"/>
        </a:defRPr>
      </a:lvl6pPr>
      <a:lvl7pPr marL="2837735" lvl="6" indent="0" algn="l">
        <a:defRPr sz="1850">
          <a:latin typeface="+mn-lt"/>
          <a:ea typeface="+mn-ea"/>
          <a:cs typeface="+mn-cs"/>
        </a:defRPr>
      </a:lvl7pPr>
      <a:lvl8pPr marL="3310691" lvl="7" indent="0" algn="l">
        <a:defRPr sz="1850">
          <a:latin typeface="+mn-lt"/>
          <a:ea typeface="+mn-ea"/>
          <a:cs typeface="+mn-cs"/>
        </a:defRPr>
      </a:lvl8pPr>
      <a:lvl9pPr marL="3783647" lvl="8" indent="0" algn="l">
        <a:defRPr sz="1850"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47499" tIns="73750" rIns="147499" bIns="7375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7499" tIns="73750" rIns="147499" bIns="7375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737599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89BB5F-4292-49B0-84E6-D957E7C1EDA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/>
      <a:lvl1pPr lvl="0" algn="ctr">
        <a:spcBef>
          <a:spcPts val="0"/>
        </a:spcBef>
        <a:buNone/>
        <a:defRPr sz="4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54716" lvl="0" indent="-354716" algn="l">
        <a:spcBef>
          <a:spcPts val="0"/>
        </a:spcBef>
        <a:buFont typeface="Arial"/>
        <a:buChar char="•"/>
        <a:defRPr sz="3250">
          <a:solidFill>
            <a:schemeClr val="tx1"/>
          </a:solidFill>
          <a:latin typeface="+mn-lt"/>
          <a:ea typeface="+mn-ea"/>
          <a:cs typeface="+mn-cs"/>
        </a:defRPr>
      </a:lvl1pPr>
      <a:lvl2pPr marL="768553" lvl="1" indent="-295598" algn="l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82390" lvl="2" indent="-236478" algn="l">
        <a:spcBef>
          <a:spcPts val="0"/>
        </a:spcBef>
        <a:buFont typeface="Arial"/>
        <a:buChar char="•"/>
        <a:defRPr sz="2450">
          <a:solidFill>
            <a:schemeClr val="tx1"/>
          </a:solidFill>
          <a:latin typeface="+mn-lt"/>
          <a:ea typeface="+mn-ea"/>
          <a:cs typeface="+mn-cs"/>
        </a:defRPr>
      </a:lvl3pPr>
      <a:lvl4pPr marL="1655345" lvl="3" indent="-236478" algn="l">
        <a:spcBef>
          <a:spcPts val="0"/>
        </a:spcBef>
        <a:buFont typeface="Arial"/>
        <a:buChar char="–"/>
        <a:defRPr sz="2050">
          <a:solidFill>
            <a:schemeClr val="tx1"/>
          </a:solidFill>
          <a:latin typeface="+mn-lt"/>
          <a:ea typeface="+mn-ea"/>
          <a:cs typeface="+mn-cs"/>
        </a:defRPr>
      </a:lvl4pPr>
      <a:lvl5pPr marL="2128300" lvl="4" indent="-236478" algn="l">
        <a:spcBef>
          <a:spcPts val="0"/>
        </a:spcBef>
        <a:buFont typeface="Arial"/>
        <a:buChar char="»"/>
        <a:defRPr sz="2050">
          <a:solidFill>
            <a:schemeClr val="tx1"/>
          </a:solidFill>
          <a:latin typeface="+mn-lt"/>
          <a:ea typeface="+mn-ea"/>
          <a:cs typeface="+mn-cs"/>
        </a:defRPr>
      </a:lvl5pPr>
      <a:lvl6pPr marL="2601257" lvl="5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6pPr>
      <a:lvl7pPr marL="3074213" lvl="6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7pPr>
      <a:lvl8pPr marL="3547169" lvl="7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8pPr>
      <a:lvl9pPr marL="4020125" lvl="8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50">
          <a:latin typeface="+mn-lt"/>
          <a:ea typeface="+mn-ea"/>
          <a:cs typeface="+mn-cs"/>
        </a:defRPr>
      </a:lvl1pPr>
      <a:lvl2pPr marL="472956" lvl="1" indent="0" algn="l">
        <a:defRPr sz="1850">
          <a:latin typeface="+mn-lt"/>
          <a:ea typeface="+mn-ea"/>
          <a:cs typeface="+mn-cs"/>
        </a:defRPr>
      </a:lvl2pPr>
      <a:lvl3pPr marL="945912" lvl="2" indent="0" algn="l">
        <a:defRPr sz="1850">
          <a:latin typeface="+mn-lt"/>
          <a:ea typeface="+mn-ea"/>
          <a:cs typeface="+mn-cs"/>
        </a:defRPr>
      </a:lvl3pPr>
      <a:lvl4pPr marL="1418867" lvl="3" indent="0" algn="l">
        <a:defRPr sz="1850">
          <a:latin typeface="+mn-lt"/>
          <a:ea typeface="+mn-ea"/>
          <a:cs typeface="+mn-cs"/>
        </a:defRPr>
      </a:lvl4pPr>
      <a:lvl5pPr marL="1891823" lvl="4" indent="0" algn="l">
        <a:defRPr sz="1850">
          <a:latin typeface="+mn-lt"/>
          <a:ea typeface="+mn-ea"/>
          <a:cs typeface="+mn-cs"/>
        </a:defRPr>
      </a:lvl5pPr>
      <a:lvl6pPr marL="2364778" lvl="5" indent="0" algn="l">
        <a:defRPr sz="1850">
          <a:latin typeface="+mn-lt"/>
          <a:ea typeface="+mn-ea"/>
          <a:cs typeface="+mn-cs"/>
        </a:defRPr>
      </a:lvl6pPr>
      <a:lvl7pPr marL="2837735" lvl="6" indent="0" algn="l">
        <a:defRPr sz="1850">
          <a:latin typeface="+mn-lt"/>
          <a:ea typeface="+mn-ea"/>
          <a:cs typeface="+mn-cs"/>
        </a:defRPr>
      </a:lvl7pPr>
      <a:lvl8pPr marL="3310691" lvl="7" indent="0" algn="l">
        <a:defRPr sz="1850">
          <a:latin typeface="+mn-lt"/>
          <a:ea typeface="+mn-ea"/>
          <a:cs typeface="+mn-cs"/>
        </a:defRPr>
      </a:lvl8pPr>
      <a:lvl9pPr marL="3783647" lvl="8" indent="0" algn="l">
        <a:defRPr sz="1850"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47499" tIns="73750" rIns="147499" bIns="7375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7499" tIns="73750" rIns="147499" bIns="7375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</a:rPr>
              <a:t>28.01.2026</a:t>
            </a:r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737599" y="6356351"/>
            <a:ext cx="2844801" cy="365125"/>
          </a:xfrm>
          <a:prstGeom prst="rect">
            <a:avLst/>
          </a:prstGeom>
        </p:spPr>
        <p:txBody>
          <a:bodyPr vert="horz" lIns="147499" tIns="73750" rIns="147499" bIns="7375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956" lvl="1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912" lvl="2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8867" lvl="3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1823" lvl="4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4778" lvl="5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7735" lvl="6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0691" lvl="7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3647" lvl="8" indent="0" algn="l">
              <a:defRPr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89BB5F-4292-49B0-84E6-D957E7C1EDA8}" type="slidenum">
              <a:rPr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/>
      <a:lvl1pPr lvl="0" algn="ctr">
        <a:spcBef>
          <a:spcPts val="0"/>
        </a:spcBef>
        <a:buNone/>
        <a:defRPr sz="4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54716" lvl="0" indent="-354716" algn="l">
        <a:spcBef>
          <a:spcPts val="0"/>
        </a:spcBef>
        <a:buFont typeface="Arial"/>
        <a:buChar char="•"/>
        <a:defRPr sz="3250">
          <a:solidFill>
            <a:schemeClr val="tx1"/>
          </a:solidFill>
          <a:latin typeface="+mn-lt"/>
          <a:ea typeface="+mn-ea"/>
          <a:cs typeface="+mn-cs"/>
        </a:defRPr>
      </a:lvl1pPr>
      <a:lvl2pPr marL="768553" lvl="1" indent="-295598" algn="l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82390" lvl="2" indent="-236478" algn="l">
        <a:spcBef>
          <a:spcPts val="0"/>
        </a:spcBef>
        <a:buFont typeface="Arial"/>
        <a:buChar char="•"/>
        <a:defRPr sz="2450">
          <a:solidFill>
            <a:schemeClr val="tx1"/>
          </a:solidFill>
          <a:latin typeface="+mn-lt"/>
          <a:ea typeface="+mn-ea"/>
          <a:cs typeface="+mn-cs"/>
        </a:defRPr>
      </a:lvl3pPr>
      <a:lvl4pPr marL="1655345" lvl="3" indent="-236478" algn="l">
        <a:spcBef>
          <a:spcPts val="0"/>
        </a:spcBef>
        <a:buFont typeface="Arial"/>
        <a:buChar char="–"/>
        <a:defRPr sz="2050">
          <a:solidFill>
            <a:schemeClr val="tx1"/>
          </a:solidFill>
          <a:latin typeface="+mn-lt"/>
          <a:ea typeface="+mn-ea"/>
          <a:cs typeface="+mn-cs"/>
        </a:defRPr>
      </a:lvl4pPr>
      <a:lvl5pPr marL="2128300" lvl="4" indent="-236478" algn="l">
        <a:spcBef>
          <a:spcPts val="0"/>
        </a:spcBef>
        <a:buFont typeface="Arial"/>
        <a:buChar char="»"/>
        <a:defRPr sz="2050">
          <a:solidFill>
            <a:schemeClr val="tx1"/>
          </a:solidFill>
          <a:latin typeface="+mn-lt"/>
          <a:ea typeface="+mn-ea"/>
          <a:cs typeface="+mn-cs"/>
        </a:defRPr>
      </a:lvl5pPr>
      <a:lvl6pPr marL="2601257" lvl="5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6pPr>
      <a:lvl7pPr marL="3074213" lvl="6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7pPr>
      <a:lvl8pPr marL="3547169" lvl="7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8pPr>
      <a:lvl9pPr marL="4020125" lvl="8" indent="-236478" algn="l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50">
          <a:latin typeface="+mn-lt"/>
          <a:ea typeface="+mn-ea"/>
          <a:cs typeface="+mn-cs"/>
        </a:defRPr>
      </a:lvl1pPr>
      <a:lvl2pPr marL="472956" lvl="1" indent="0" algn="l">
        <a:defRPr sz="1850">
          <a:latin typeface="+mn-lt"/>
          <a:ea typeface="+mn-ea"/>
          <a:cs typeface="+mn-cs"/>
        </a:defRPr>
      </a:lvl2pPr>
      <a:lvl3pPr marL="945912" lvl="2" indent="0" algn="l">
        <a:defRPr sz="1850">
          <a:latin typeface="+mn-lt"/>
          <a:ea typeface="+mn-ea"/>
          <a:cs typeface="+mn-cs"/>
        </a:defRPr>
      </a:lvl3pPr>
      <a:lvl4pPr marL="1418867" lvl="3" indent="0" algn="l">
        <a:defRPr sz="1850">
          <a:latin typeface="+mn-lt"/>
          <a:ea typeface="+mn-ea"/>
          <a:cs typeface="+mn-cs"/>
        </a:defRPr>
      </a:lvl4pPr>
      <a:lvl5pPr marL="1891823" lvl="4" indent="0" algn="l">
        <a:defRPr sz="1850">
          <a:latin typeface="+mn-lt"/>
          <a:ea typeface="+mn-ea"/>
          <a:cs typeface="+mn-cs"/>
        </a:defRPr>
      </a:lvl5pPr>
      <a:lvl6pPr marL="2364778" lvl="5" indent="0" algn="l">
        <a:defRPr sz="1850">
          <a:latin typeface="+mn-lt"/>
          <a:ea typeface="+mn-ea"/>
          <a:cs typeface="+mn-cs"/>
        </a:defRPr>
      </a:lvl6pPr>
      <a:lvl7pPr marL="2837735" lvl="6" indent="0" algn="l">
        <a:defRPr sz="1850">
          <a:latin typeface="+mn-lt"/>
          <a:ea typeface="+mn-ea"/>
          <a:cs typeface="+mn-cs"/>
        </a:defRPr>
      </a:lvl7pPr>
      <a:lvl8pPr marL="3310691" lvl="7" indent="0" algn="l">
        <a:defRPr sz="1850">
          <a:latin typeface="+mn-lt"/>
          <a:ea typeface="+mn-ea"/>
          <a:cs typeface="+mn-cs"/>
        </a:defRPr>
      </a:lvl8pPr>
      <a:lvl9pPr marL="3783647" lvl="8" indent="0" algn="l">
        <a:defRPr sz="185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4069" y="0"/>
            <a:ext cx="91002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67089" y="1281882"/>
            <a:ext cx="7863840" cy="256211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Основные государственные </a:t>
            </a:r>
            <a:br>
              <a:rPr lang="ru-RU" sz="40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меры поддержки </a:t>
            </a:r>
            <a:br>
              <a:rPr lang="ru-RU" sz="36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600">
                <a:solidFill>
                  <a:schemeClr val="bg1"/>
                </a:solidFill>
                <a:latin typeface="Arial"/>
                <a:cs typeface="Arial"/>
              </a:rPr>
              <a:t>для работодателей в 2026 году </a:t>
            </a:r>
            <a:br>
              <a:rPr lang="ru-RU" sz="3600">
                <a:latin typeface="Arial"/>
                <a:cs typeface="Arial"/>
              </a:rPr>
            </a:br>
            <a:r>
              <a:rPr lang="ru-RU" sz="3600">
                <a:solidFill>
                  <a:schemeClr val="bg1"/>
                </a:solidFill>
                <a:latin typeface="Arial"/>
                <a:cs typeface="Arial"/>
              </a:rPr>
              <a:t>для стабилизации ситуации </a:t>
            </a:r>
            <a:br>
              <a:rPr lang="ru-RU" sz="36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600">
                <a:solidFill>
                  <a:schemeClr val="bg1"/>
                </a:solidFill>
                <a:latin typeface="Arial"/>
                <a:cs typeface="Arial"/>
              </a:rPr>
              <a:t>на рынке труда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4069" y="-1054377"/>
            <a:ext cx="9326880" cy="791237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рифт, Графика, текст, графический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36470" y="218161"/>
            <a:ext cx="1494459" cy="611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 bwMode="auto">
          <a:xfrm>
            <a:off x="1246735" y="0"/>
            <a:ext cx="96985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92" name="Shape 92"/>
          <p:cNvSpPr/>
          <p:nvPr/>
        </p:nvSpPr>
        <p:spPr bwMode="auto">
          <a:xfrm>
            <a:off x="381000" y="73989"/>
            <a:ext cx="11620500" cy="804462"/>
          </a:xfrm>
          <a:prstGeom prst="roundRect">
            <a:avLst>
              <a:gd name="adj" fmla="val 16667"/>
            </a:avLst>
          </a:prstGeom>
          <a:noFill/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Субсидия</a:t>
            </a:r>
            <a:r>
              <a:rPr sz="20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 для предприятий оборонно – промышленного комплекса при </a:t>
            </a:r>
            <a:r>
              <a:rPr sz="190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трудоустройстве</a:t>
            </a:r>
            <a:r>
              <a:rPr sz="20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 работников из другой местности (Мобильность 2.0)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93" name="Shape 93"/>
          <p:cNvSpPr/>
          <p:nvPr/>
        </p:nvSpPr>
        <p:spPr bwMode="auto">
          <a:xfrm>
            <a:off x="892657" y="1893825"/>
            <a:ext cx="2695042" cy="699842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Ваша компания соответствует  условиям: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94" name="Shape 94"/>
          <p:cNvSpPr/>
          <p:nvPr/>
        </p:nvSpPr>
        <p:spPr bwMode="auto">
          <a:xfrm>
            <a:off x="771525" y="2780928"/>
            <a:ext cx="2830338" cy="1873121"/>
          </a:xfrm>
          <a:prstGeom prst="roundRect">
            <a:avLst>
              <a:gd name="adj" fmla="val 7627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осуществляет деятельность и зарегистрирована на территории Нижегородской области не менее 1 года;</a:t>
            </a:r>
            <a:endParaRPr sz="200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имеет задолженности перед бюджетами;</a:t>
            </a:r>
            <a:endParaRPr sz="200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является иностранным юридическим лицом, иностранным </a:t>
            </a:r>
            <a:r>
              <a:rPr sz="1050">
                <a:solidFill>
                  <a:srgbClr val="0050AA"/>
                </a:solidFill>
                <a:latin typeface="Arial"/>
                <a:ea typeface="Arial"/>
                <a:cs typeface="Arial"/>
              </a:rPr>
              <a:t>агентом</a:t>
            </a: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;</a:t>
            </a:r>
            <a:endParaRPr/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находиться в процедуре банкротства; </a:t>
            </a:r>
            <a:endParaRPr sz="200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100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участвует в программе повышения мобильности трудовых ресурсов.</a:t>
            </a:r>
            <a:endParaRPr/>
          </a:p>
        </p:txBody>
      </p:sp>
      <p:sp>
        <p:nvSpPr>
          <p:cNvPr id="95" name="Shape 95"/>
          <p:cNvSpPr/>
          <p:nvPr/>
        </p:nvSpPr>
        <p:spPr bwMode="auto">
          <a:xfrm>
            <a:off x="3751319" y="1904784"/>
            <a:ext cx="2034321" cy="689426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Подать заявление на ЕЦП «Работа в России» 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8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https://trudvsem.ru/employer</a:t>
            </a:r>
            <a:endParaRPr/>
          </a:p>
        </p:txBody>
      </p:sp>
      <p:sp>
        <p:nvSpPr>
          <p:cNvPr id="96" name="Shape 96"/>
          <p:cNvSpPr/>
          <p:nvPr/>
        </p:nvSpPr>
        <p:spPr bwMode="auto">
          <a:xfrm>
            <a:off x="3751320" y="2781839"/>
            <a:ext cx="2034320" cy="1872209"/>
          </a:xfrm>
          <a:prstGeom prst="roundRect">
            <a:avLst>
              <a:gd name="adj" fmla="val 6093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разместить информацию о вакантном рабочем месте;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заявление на содействие в подборе работников</a:t>
            </a:r>
            <a:endParaRPr/>
          </a:p>
        </p:txBody>
      </p:sp>
      <p:sp>
        <p:nvSpPr>
          <p:cNvPr id="97" name="Shape 97"/>
          <p:cNvSpPr/>
          <p:nvPr/>
        </p:nvSpPr>
        <p:spPr bwMode="auto">
          <a:xfrm>
            <a:off x="5944942" y="1904240"/>
            <a:ext cx="2524052" cy="689427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Трудоустроить гражданина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98" name="Shape 98"/>
          <p:cNvSpPr/>
          <p:nvPr/>
        </p:nvSpPr>
        <p:spPr bwMode="auto">
          <a:xfrm>
            <a:off x="5943251" y="2780930"/>
            <a:ext cx="2527436" cy="2809166"/>
          </a:xfrm>
          <a:prstGeom prst="roundRect">
            <a:avLst>
              <a:gd name="adj" fmla="val 5195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на  профессию (должность, специальность), утвержденную приказом УТЗН НО от 26.12.2022 </a:t>
            </a:r>
            <a:b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</a:b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№ 416/23П/од;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переехавшего из другого субъекта РФ или в пределах Нижегородской области в случае, если расстояние от места, регистрации (проживания) до места осуществления трудовой деятельности не менее 50 километров;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состоявшего на регистрационном учете в ЦЗН  по месту проживания (регистрации) в качестве безработного и/или ищущего работу;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на полный рабочий день;</a:t>
            </a:r>
            <a:endParaRPr/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зарплата </a:t>
            </a:r>
            <a:r>
              <a:rPr sz="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не ниже МРОТ</a:t>
            </a: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87044" indent="-87044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работа не должна осуществляться в пути или иметь разъездной характер.</a:t>
            </a:r>
            <a:endParaRPr/>
          </a:p>
        </p:txBody>
      </p:sp>
      <p:sp>
        <p:nvSpPr>
          <p:cNvPr id="99" name="Shape 99"/>
          <p:cNvSpPr/>
          <p:nvPr/>
        </p:nvSpPr>
        <p:spPr bwMode="auto">
          <a:xfrm>
            <a:off x="8644303" y="1904240"/>
            <a:ext cx="2460266" cy="689427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Направить заявление в СФР на субсидию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8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https://sfr.gov.ru</a:t>
            </a:r>
            <a:endParaRPr/>
          </a:p>
        </p:txBody>
      </p:sp>
      <p:sp>
        <p:nvSpPr>
          <p:cNvPr id="100" name="Shape 100"/>
          <p:cNvSpPr/>
          <p:nvPr/>
        </p:nvSpPr>
        <p:spPr bwMode="auto">
          <a:xfrm>
            <a:off x="8644304" y="2780928"/>
            <a:ext cx="2547571" cy="1446704"/>
          </a:xfrm>
          <a:prstGeom prst="roundRect">
            <a:avLst>
              <a:gd name="adj" fmla="val 8529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не ранее чем через 3 месяца</a:t>
            </a:r>
            <a:r>
              <a:rPr sz="950">
                <a:solidFill>
                  <a:srgbClr val="E65028"/>
                </a:solidFill>
                <a:latin typeface="Arial"/>
                <a:ea typeface="Arial"/>
                <a:cs typeface="Arial"/>
              </a:rPr>
              <a:t> </a:t>
            </a: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после даты трудоустройства, </a:t>
            </a:r>
            <a:r>
              <a:rPr sz="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но не позднее 4 месяцев</a:t>
            </a:r>
            <a:r>
              <a:rPr sz="950">
                <a:solidFill>
                  <a:srgbClr val="E65028"/>
                </a:solidFill>
                <a:latin typeface="Arial"/>
                <a:ea typeface="Arial"/>
                <a:cs typeface="Arial"/>
              </a:rPr>
              <a:t> </a:t>
            </a: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со дня заключения трудового договора</a:t>
            </a:r>
            <a:endParaRPr/>
          </a:p>
        </p:txBody>
      </p:sp>
      <p:sp>
        <p:nvSpPr>
          <p:cNvPr id="101" name="Shape 101"/>
          <p:cNvSpPr/>
          <p:nvPr/>
        </p:nvSpPr>
        <p:spPr bwMode="auto">
          <a:xfrm>
            <a:off x="8644303" y="4339298"/>
            <a:ext cx="2655040" cy="1250798"/>
          </a:xfrm>
          <a:prstGeom prst="roundRect">
            <a:avLst>
              <a:gd name="adj" fmla="val 9088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Субсидия = 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12 МРОТ + страховые взносы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Выплата осуществляется раз в 3 месяца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02" name="Shape 102"/>
          <p:cNvSpPr/>
          <p:nvPr/>
        </p:nvSpPr>
        <p:spPr bwMode="auto">
          <a:xfrm>
            <a:off x="5943251" y="5835806"/>
            <a:ext cx="5633180" cy="776484"/>
          </a:xfrm>
          <a:prstGeom prst="rect">
            <a:avLst/>
          </a:prstGeom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500">
                <a:solidFill>
                  <a:srgbClr val="E65028"/>
                </a:solidFill>
                <a:latin typeface="Arial"/>
                <a:ea typeface="Arial"/>
                <a:cs typeface="Arial"/>
              </a:rPr>
              <a:t>Подробный порядок получения государственной поддержки изложен в приказе Фонда пенсионного и социального страхования РФ от 29.12.2024 № 2713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03" name="Shape 103"/>
          <p:cNvSpPr/>
          <p:nvPr/>
        </p:nvSpPr>
        <p:spPr bwMode="auto">
          <a:xfrm>
            <a:off x="892658" y="1130839"/>
            <a:ext cx="2695040" cy="575725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Кто может получить субсидию?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4" name="Shape 104"/>
          <p:cNvSpPr/>
          <p:nvPr/>
        </p:nvSpPr>
        <p:spPr bwMode="auto">
          <a:xfrm>
            <a:off x="3755201" y="1184530"/>
            <a:ext cx="64638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05" name="Shape 105"/>
          <p:cNvSpPr/>
          <p:nvPr/>
        </p:nvSpPr>
        <p:spPr bwMode="auto">
          <a:xfrm>
            <a:off x="4536161" y="1078027"/>
            <a:ext cx="6568407" cy="70052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20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Организации, включенные в перечень, утвержденный постановлением Правительства Нижегородской области от 28.12.2022 № 1133</a:t>
            </a:r>
            <a:endParaRPr sz="1050">
              <a:solidFill>
                <a:srgbClr val="0050A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Shape 93"/>
          <p:cNvSpPr/>
          <p:nvPr/>
        </p:nvSpPr>
        <p:spPr bwMode="auto">
          <a:xfrm>
            <a:off x="1302747" y="4964697"/>
            <a:ext cx="3763682" cy="1558507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lang="ru-RU" sz="1850" b="1">
                <a:solidFill>
                  <a:srgbClr val="FFFFFF"/>
                </a:solidFill>
              </a:rPr>
              <a:t>План на 2025 год - 55 человек</a:t>
            </a:r>
            <a:br>
              <a:rPr lang="ru-RU" sz="1850" b="1">
                <a:solidFill>
                  <a:srgbClr val="FFFFFF"/>
                </a:solidFill>
              </a:rPr>
            </a:br>
            <a:r>
              <a:rPr lang="ru-RU" sz="1850" b="1">
                <a:solidFill>
                  <a:srgbClr val="FFFFFF"/>
                </a:solidFill>
              </a:rPr>
              <a:t>Факт на 2025 год - 119 человек (216%)</a:t>
            </a:r>
            <a:br>
              <a:rPr lang="ru-RU" sz="1850" b="1">
                <a:solidFill>
                  <a:srgbClr val="FFFFFF"/>
                </a:solidFill>
              </a:rPr>
            </a:br>
            <a:r>
              <a:rPr lang="ru-RU" sz="1850" b="1">
                <a:solidFill>
                  <a:srgbClr val="FFFFFF"/>
                </a:solidFill>
              </a:rPr>
              <a:t>Сумма субсидий 11 901 233,52 рублей</a:t>
            </a:r>
            <a:endParaRPr sz="185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 bwMode="auto">
          <a:xfrm>
            <a:off x="256476" y="0"/>
            <a:ext cx="11068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08" name="Shape 108"/>
          <p:cNvSpPr/>
          <p:nvPr/>
        </p:nvSpPr>
        <p:spPr bwMode="auto">
          <a:xfrm>
            <a:off x="523875" y="167511"/>
            <a:ext cx="11306174" cy="1088513"/>
          </a:xfrm>
          <a:prstGeom prst="roundRect">
            <a:avLst>
              <a:gd name="adj" fmla="val 16667"/>
            </a:avLst>
          </a:prstGeom>
          <a:noFill/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90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Субсидия на финансовую поддержку работодателям, привлекающим трудовые  ресурсы из субъектов Российской Федерации, не включенных в перечень приоритетных (Мобильность 1.0)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09" name="Shape 109"/>
          <p:cNvSpPr/>
          <p:nvPr/>
        </p:nvSpPr>
        <p:spPr bwMode="auto">
          <a:xfrm>
            <a:off x="1143000" y="1261840"/>
            <a:ext cx="2228189" cy="687780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Кто может получить субсидию?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Shape 110"/>
          <p:cNvSpPr/>
          <p:nvPr/>
        </p:nvSpPr>
        <p:spPr bwMode="auto">
          <a:xfrm>
            <a:off x="4241186" y="1353113"/>
            <a:ext cx="7455514" cy="520195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  <a:t>Юридические лица и индивидуальные предприниматели </a:t>
            </a:r>
            <a:b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  <a:t>(за исключением государственных и муниципальных учреждений)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Shape 111"/>
          <p:cNvSpPr/>
          <p:nvPr/>
        </p:nvSpPr>
        <p:spPr bwMode="auto">
          <a:xfrm>
            <a:off x="3495607" y="1370894"/>
            <a:ext cx="62116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12" name="Shape 112"/>
          <p:cNvSpPr/>
          <p:nvPr/>
        </p:nvSpPr>
        <p:spPr bwMode="auto">
          <a:xfrm>
            <a:off x="1143001" y="3140522"/>
            <a:ext cx="2585380" cy="2337395"/>
          </a:xfrm>
          <a:prstGeom prst="roundRect">
            <a:avLst>
              <a:gd name="adj" fmla="val 7106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endParaRPr lang="ru-RU" sz="9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endParaRPr lang="ru-RU" sz="9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Зарегистрирована и осуществляет деятельность на территории Нижегородской области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имеет задолженности перед бюджетами;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имеет потребность в привлечении квалифицированных работников из других субъектов Российской Федерации, не включенных в Перечень субъектов Российской Федерации, привлечение трудовых ресурсов в которые является приоритетным, утвержденный распоряжением Правительства Российской Федерации от 20 апреля 2015 г. № 696-р (далее – Перечень), на срок не менее двух лет.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3" name="Shape 113"/>
          <p:cNvSpPr/>
          <p:nvPr/>
        </p:nvSpPr>
        <p:spPr bwMode="auto">
          <a:xfrm>
            <a:off x="1143000" y="2099609"/>
            <a:ext cx="2228189" cy="890924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Ваша компания соответствует  условиям: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14" name="Shape 114"/>
          <p:cNvSpPr/>
          <p:nvPr/>
        </p:nvSpPr>
        <p:spPr bwMode="auto">
          <a:xfrm>
            <a:off x="3917979" y="2126614"/>
            <a:ext cx="1603872" cy="888393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Подать заявку на ЕЦП «Работа в России» 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7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https://trudvsem.ru/employer</a:t>
            </a:r>
            <a:endParaRPr/>
          </a:p>
        </p:txBody>
      </p:sp>
      <p:sp>
        <p:nvSpPr>
          <p:cNvPr id="115" name="Shape 115"/>
          <p:cNvSpPr/>
          <p:nvPr/>
        </p:nvSpPr>
        <p:spPr bwMode="auto">
          <a:xfrm>
            <a:off x="947921" y="5539646"/>
            <a:ext cx="4573930" cy="1297506"/>
          </a:xfrm>
          <a:prstGeom prst="roundRect">
            <a:avLst>
              <a:gd name="adj" fmla="val 16667"/>
            </a:avLst>
          </a:prstGeom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400">
                <a:solidFill>
                  <a:srgbClr val="E65028"/>
                </a:solidFill>
                <a:latin typeface="Arial"/>
                <a:ea typeface="Arial"/>
                <a:cs typeface="Arial"/>
              </a:rPr>
              <a:t>Подробный порядок получения государственной поддержки изложен в постановлении Правительства Нижегородской области от 12 мая 2023 г. № 402 «О реализации мероприятий по повышению мобильности трудовых ресурсов»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16" name="Shape 116"/>
          <p:cNvSpPr/>
          <p:nvPr/>
        </p:nvSpPr>
        <p:spPr bwMode="auto">
          <a:xfrm>
            <a:off x="9082972" y="2126613"/>
            <a:ext cx="2747078" cy="2773900"/>
          </a:xfrm>
          <a:prstGeom prst="roundRect">
            <a:avLst>
              <a:gd name="adj" fmla="val 6186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Финансовая поддержка работодателю 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не более 225 тыс. руб.    (Возмещение через УТЗН НО)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/>
          <p:nvPr/>
        </p:nvSpPr>
        <p:spPr bwMode="auto">
          <a:xfrm>
            <a:off x="3957504" y="3150652"/>
            <a:ext cx="1603872" cy="2376262"/>
          </a:xfrm>
          <a:prstGeom prst="roundRect">
            <a:avLst>
              <a:gd name="adj" fmla="val 9186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Разместить информацию о вакантном рабочем месте;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заявление на содействие в подборе работников</a:t>
            </a:r>
            <a:endParaRPr/>
          </a:p>
        </p:txBody>
      </p:sp>
      <p:sp>
        <p:nvSpPr>
          <p:cNvPr id="118" name="Shape 118"/>
          <p:cNvSpPr/>
          <p:nvPr/>
        </p:nvSpPr>
        <p:spPr bwMode="auto">
          <a:xfrm>
            <a:off x="5790501" y="2117485"/>
            <a:ext cx="3063402" cy="873702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Как получить субсидию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19" name="Shape 119"/>
          <p:cNvSpPr/>
          <p:nvPr/>
        </p:nvSpPr>
        <p:spPr bwMode="auto">
          <a:xfrm>
            <a:off x="5674664" y="3144308"/>
            <a:ext cx="3295074" cy="3181078"/>
          </a:xfrm>
          <a:prstGeom prst="roundRect">
            <a:avLst>
              <a:gd name="adj" fmla="val 8563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endParaRPr lang="ru-RU" sz="9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ЗАЯВКУ на участие в отборе работодателей, подлежащих включению в региональную программу по установленной форме;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пройти конкурсный отбор;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заключить соглашение с управления по труду и занятости населения Нижегородской области;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оформить трудовой договор с привлекаемым работником, получить сертификат на привлечение трудовых ресурсов;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В течение трех месяцев после приема работника подтвердить оплату страховых взносов в государственные бюджетные фонды;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заявление о предоставлении субсидии с предоставлением соответствующего пакета документов Заключить соглашение о предоставлении субсидий до 1 декабря текущего года;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получить финансовую помощь в форме субсидии на одного работника в размере документально подтвержденных фактических затрат, но не более 225,00 тыс. руб.</a:t>
            </a:r>
            <a:endParaRPr/>
          </a:p>
        </p:txBody>
      </p:sp>
      <p:sp>
        <p:nvSpPr>
          <p:cNvPr id="15" name="Shape 93"/>
          <p:cNvSpPr/>
          <p:nvPr/>
        </p:nvSpPr>
        <p:spPr bwMode="auto">
          <a:xfrm>
            <a:off x="9082971" y="5100003"/>
            <a:ext cx="2897113" cy="1558507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lang="ru-RU" sz="1850" b="1">
                <a:solidFill>
                  <a:srgbClr val="FFFFFF"/>
                </a:solidFill>
              </a:rPr>
              <a:t>План за 2025 год – 288 человек</a:t>
            </a:r>
            <a:br>
              <a:rPr lang="ru-RU" sz="1850" b="1">
                <a:solidFill>
                  <a:srgbClr val="FFFFFF"/>
                </a:solidFill>
              </a:rPr>
            </a:br>
            <a:r>
              <a:rPr lang="ru-RU" sz="1850" b="1">
                <a:solidFill>
                  <a:srgbClr val="FFFFFF"/>
                </a:solidFill>
              </a:rPr>
              <a:t>Факт за 2025 год - 1765 человек (612%)</a:t>
            </a:r>
            <a:endParaRPr sz="185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 bwMode="auto">
          <a:xfrm>
            <a:off x="2264294" y="-120944"/>
            <a:ext cx="96985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 bwMode="auto">
          <a:xfrm>
            <a:off x="590551" y="167511"/>
            <a:ext cx="11172824" cy="1088513"/>
          </a:xfrm>
          <a:prstGeom prst="roundRect">
            <a:avLst>
              <a:gd name="adj" fmla="val 16667"/>
            </a:avLst>
          </a:prstGeom>
          <a:noFill/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90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Субсидия создание (оборудование) на специальные рабочие места для трудоустройства инвалидов I и II групп, ветеранов боевых действий, имеющих инвалидность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23" name="Shape 123"/>
          <p:cNvSpPr/>
          <p:nvPr/>
        </p:nvSpPr>
        <p:spPr bwMode="auto">
          <a:xfrm>
            <a:off x="1038225" y="1261840"/>
            <a:ext cx="2332964" cy="683904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Кто может получить субсидию?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Shape 124"/>
          <p:cNvSpPr/>
          <p:nvPr/>
        </p:nvSpPr>
        <p:spPr bwMode="auto">
          <a:xfrm>
            <a:off x="4241185" y="1335224"/>
            <a:ext cx="7064989" cy="520195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  <a:t>Юридические лица, включая некоммерческие организации, и индивидуальные предприниматели </a:t>
            </a:r>
            <a:b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150">
                <a:solidFill>
                  <a:srgbClr val="FFFFFF"/>
                </a:solidFill>
                <a:latin typeface="Arial"/>
                <a:ea typeface="Arial"/>
                <a:cs typeface="Arial"/>
              </a:rPr>
              <a:t>(за исключением государственных, бюджетных учреждений)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5" name="Shape 125"/>
          <p:cNvSpPr/>
          <p:nvPr/>
        </p:nvSpPr>
        <p:spPr bwMode="auto">
          <a:xfrm>
            <a:off x="3495607" y="1370894"/>
            <a:ext cx="62116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26" name="Shape 126"/>
          <p:cNvSpPr/>
          <p:nvPr/>
        </p:nvSpPr>
        <p:spPr bwMode="auto">
          <a:xfrm>
            <a:off x="1038225" y="3144399"/>
            <a:ext cx="2316958" cy="2012064"/>
          </a:xfrm>
          <a:prstGeom prst="roundRect">
            <a:avLst>
              <a:gd name="adj" fmla="val 7516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осуществляет деятельность на территории Нижегородской области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зарегистрирована до </a:t>
            </a:r>
            <a:r>
              <a:rPr sz="950">
                <a:solidFill>
                  <a:srgbClr val="0050AA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01.01.2026</a:t>
            </a: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имеет задолженности перед бюджетами;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является иностранным юридическим лицом;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находиться в процессе реорганизации, ликвидации, банкротства; 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получает средства из бюджетов на аналогичные цели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7" name="Shape 127"/>
          <p:cNvSpPr/>
          <p:nvPr/>
        </p:nvSpPr>
        <p:spPr bwMode="auto">
          <a:xfrm>
            <a:off x="1038225" y="2099609"/>
            <a:ext cx="2332964" cy="886873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Ваша компания соответствует  условиям: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28" name="Shape 128"/>
          <p:cNvSpPr/>
          <p:nvPr/>
        </p:nvSpPr>
        <p:spPr bwMode="auto">
          <a:xfrm>
            <a:off x="3536304" y="2126614"/>
            <a:ext cx="1603872" cy="888393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Подать заявку на ЕЦП «Работа в России» 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7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https://trudvsem.ru/employer</a:t>
            </a:r>
            <a:endParaRPr/>
          </a:p>
        </p:txBody>
      </p:sp>
      <p:sp>
        <p:nvSpPr>
          <p:cNvPr id="129" name="Shape 129"/>
          <p:cNvSpPr/>
          <p:nvPr/>
        </p:nvSpPr>
        <p:spPr bwMode="auto">
          <a:xfrm>
            <a:off x="7115088" y="2133958"/>
            <a:ext cx="1949087" cy="873702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Трудоустроить на созданное (оборудованное)  рабочее место  инвалида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30" name="Shape 130"/>
          <p:cNvSpPr/>
          <p:nvPr/>
        </p:nvSpPr>
        <p:spPr bwMode="auto">
          <a:xfrm>
            <a:off x="9258173" y="2146149"/>
            <a:ext cx="2241994" cy="861511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Направить заявление в СФР на субсидию</a:t>
            </a:r>
            <a:br>
              <a:rPr sz="115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8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https://sfr.gov.ru</a:t>
            </a:r>
            <a:endParaRPr/>
          </a:p>
        </p:txBody>
      </p:sp>
      <p:sp>
        <p:nvSpPr>
          <p:cNvPr id="131" name="Shape 131"/>
          <p:cNvSpPr/>
          <p:nvPr/>
        </p:nvSpPr>
        <p:spPr bwMode="auto">
          <a:xfrm>
            <a:off x="5561814" y="5935403"/>
            <a:ext cx="6094809" cy="859088"/>
          </a:xfrm>
          <a:prstGeom prst="roundRect">
            <a:avLst>
              <a:gd name="adj" fmla="val 16667"/>
            </a:avLst>
          </a:prstGeom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500">
                <a:solidFill>
                  <a:srgbClr val="E65028"/>
                </a:solidFill>
                <a:latin typeface="Arial"/>
                <a:ea typeface="Arial"/>
                <a:cs typeface="Arial"/>
              </a:rPr>
              <a:t>Подробный порядок получения государственной поддержки изложен в приказе Фонда пенсионного и социального страхования РФ от 29.12.2024 № 2712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32" name="Shape 132"/>
          <p:cNvSpPr/>
          <p:nvPr/>
        </p:nvSpPr>
        <p:spPr bwMode="auto">
          <a:xfrm>
            <a:off x="9258173" y="4479359"/>
            <a:ext cx="2241995" cy="1439088"/>
          </a:xfrm>
          <a:prstGeom prst="roundRect">
            <a:avLst>
              <a:gd name="adj" fmla="val 6186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Возмещение затрат на созданное (оснащенное) рабочее место 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не более 200 тыс. руб.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33" name="Shape 133"/>
          <p:cNvSpPr/>
          <p:nvPr/>
        </p:nvSpPr>
        <p:spPr bwMode="auto">
          <a:xfrm>
            <a:off x="3536304" y="3144399"/>
            <a:ext cx="1603872" cy="2012064"/>
          </a:xfrm>
          <a:prstGeom prst="roundRect">
            <a:avLst>
              <a:gd name="adj" fmla="val 9186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разместить информацию о вакантном рабочем месте;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заявление на содействие в подборе работников</a:t>
            </a:r>
            <a:endParaRPr/>
          </a:p>
        </p:txBody>
      </p:sp>
      <p:sp>
        <p:nvSpPr>
          <p:cNvPr id="134" name="Shape 134"/>
          <p:cNvSpPr/>
          <p:nvPr/>
        </p:nvSpPr>
        <p:spPr bwMode="auto">
          <a:xfrm>
            <a:off x="7113560" y="3144398"/>
            <a:ext cx="1950616" cy="2774049"/>
          </a:xfrm>
          <a:prstGeom prst="roundRect">
            <a:avLst>
              <a:gd name="adj" fmla="val 6422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граждан с инвалидностью I или II групп;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Ветеранов  СВО с инвалидностью;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состоявшего на регистрационном учете в ЦЗН в качестве безработного и/или ищущего работу;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на полный рабочий день;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Трудовой договор не менее 6 месяцев;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зарплата </a:t>
            </a:r>
            <a:r>
              <a:rPr sz="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не ниже МРОТ</a:t>
            </a:r>
            <a:endParaRPr/>
          </a:p>
        </p:txBody>
      </p:sp>
      <p:sp>
        <p:nvSpPr>
          <p:cNvPr id="135" name="Shape 135"/>
          <p:cNvSpPr/>
          <p:nvPr/>
        </p:nvSpPr>
        <p:spPr bwMode="auto">
          <a:xfrm>
            <a:off x="9258173" y="3152864"/>
            <a:ext cx="2241997" cy="1160113"/>
          </a:xfrm>
          <a:prstGeom prst="roundRect">
            <a:avLst>
              <a:gd name="adj" fmla="val 10979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в течение 3- месяцев с даты трудоустройства инвалида на созданное (оборудованное)  рабочее место не ранее </a:t>
            </a:r>
            <a:r>
              <a:rPr sz="950">
                <a:solidFill>
                  <a:srgbClr val="0050AA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1 июня 2026г.</a:t>
            </a:r>
            <a:endParaRPr sz="185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136" name="Shape 136"/>
          <p:cNvSpPr/>
          <p:nvPr/>
        </p:nvSpPr>
        <p:spPr bwMode="auto">
          <a:xfrm>
            <a:off x="5323844" y="2142426"/>
            <a:ext cx="1705606" cy="873702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Создать (оснастить) рабочее место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/>
          <p:nvPr/>
        </p:nvSpPr>
        <p:spPr bwMode="auto">
          <a:xfrm>
            <a:off x="5321297" y="3144308"/>
            <a:ext cx="1708153" cy="2774139"/>
          </a:xfrm>
          <a:prstGeom prst="roundRect">
            <a:avLst>
              <a:gd name="adj" fmla="val 8563"/>
            </a:avLst>
          </a:prstGeom>
          <a:noFill/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приобрести и установить: 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оборудование, рабочая и специальная мебель;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технические приспособления;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средства для создания благоприятных условий для работы инвалида по профилю основного заболевания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обеспечить закрепляемость   трудоустроенных инвалидов не менее 9 месяцев из 12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Shape 93"/>
          <p:cNvSpPr/>
          <p:nvPr/>
        </p:nvSpPr>
        <p:spPr bwMode="auto">
          <a:xfrm>
            <a:off x="1038226" y="5285856"/>
            <a:ext cx="4101950" cy="1341188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lang="ru-RU" sz="1850" b="1">
                <a:solidFill>
                  <a:srgbClr val="FFFFFF"/>
                </a:solidFill>
              </a:rPr>
              <a:t>Факт за 2025 год – 49 человек</a:t>
            </a:r>
            <a:br>
              <a:rPr lang="ru-RU" sz="1850" b="1">
                <a:solidFill>
                  <a:srgbClr val="FFFFFF"/>
                </a:solidFill>
              </a:rPr>
            </a:br>
            <a:r>
              <a:rPr lang="ru-RU" sz="1850" b="1">
                <a:solidFill>
                  <a:srgbClr val="FFFFFF"/>
                </a:solidFill>
              </a:rPr>
              <a:t>Сумма субсидий 7 623 191,50рублей</a:t>
            </a:r>
            <a:endParaRPr sz="185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 bwMode="auto">
          <a:xfrm>
            <a:off x="1388261" y="2598"/>
            <a:ext cx="96985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57" name="Shape 157"/>
          <p:cNvSpPr/>
          <p:nvPr/>
        </p:nvSpPr>
        <p:spPr bwMode="auto">
          <a:xfrm>
            <a:off x="1259635" y="253096"/>
            <a:ext cx="9376843" cy="45507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20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Субсидия при трудоустройстве граждан отдельных категорий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58" name="Shape 158"/>
          <p:cNvSpPr/>
          <p:nvPr/>
        </p:nvSpPr>
        <p:spPr bwMode="auto">
          <a:xfrm>
            <a:off x="1259635" y="1894447"/>
            <a:ext cx="2167962" cy="713811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Ваша компания соответствует  условиям: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59" name="Shape 159"/>
          <p:cNvSpPr/>
          <p:nvPr/>
        </p:nvSpPr>
        <p:spPr bwMode="auto">
          <a:xfrm>
            <a:off x="1246735" y="1060205"/>
            <a:ext cx="2213140" cy="712613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Кто может получить субсидию?</a:t>
            </a:r>
            <a:endParaRPr sz="185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0" name="Shape 160"/>
          <p:cNvSpPr/>
          <p:nvPr/>
        </p:nvSpPr>
        <p:spPr bwMode="auto">
          <a:xfrm>
            <a:off x="4458884" y="1060203"/>
            <a:ext cx="7066365" cy="712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200">
                <a:solidFill>
                  <a:srgbClr val="0050AA"/>
                </a:solidFill>
                <a:latin typeface="Arial"/>
                <a:ea typeface="Arial"/>
                <a:cs typeface="Arial"/>
              </a:rPr>
              <a:t>Юридические лица, включая некоммерческие организации, и индивидуальные предприниматели </a:t>
            </a:r>
            <a:br>
              <a:rPr sz="1200">
                <a:solidFill>
                  <a:srgbClr val="0050AA"/>
                </a:solidFill>
                <a:latin typeface="Arial"/>
                <a:ea typeface="Arial"/>
                <a:cs typeface="Arial"/>
              </a:rPr>
            </a:br>
            <a:r>
              <a:rPr sz="1050">
                <a:solidFill>
                  <a:srgbClr val="0050AA"/>
                </a:solidFill>
                <a:latin typeface="Arial"/>
                <a:ea typeface="Arial"/>
                <a:cs typeface="Arial"/>
              </a:rPr>
              <a:t>(за исключением государственных, бюджетных учреждений)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61" name="Shape 161"/>
          <p:cNvSpPr/>
          <p:nvPr/>
        </p:nvSpPr>
        <p:spPr bwMode="auto">
          <a:xfrm>
            <a:off x="3584726" y="1197656"/>
            <a:ext cx="7493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endParaRPr sz="185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/>
          <p:nvPr/>
        </p:nvSpPr>
        <p:spPr bwMode="auto">
          <a:xfrm>
            <a:off x="1246735" y="2712795"/>
            <a:ext cx="2180861" cy="2443667"/>
          </a:xfrm>
          <a:prstGeom prst="roundRect">
            <a:avLst>
              <a:gd name="adj" fmla="val 7684"/>
            </a:avLst>
          </a:prstGeom>
          <a:solidFill>
            <a:schemeClr val="bg1"/>
          </a:solidFill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осуществляет деятельность на территории Нижегородской области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зарегистрирована до </a:t>
            </a:r>
            <a:r>
              <a:rPr sz="950">
                <a:solidFill>
                  <a:srgbClr val="0050AA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01.01.2026</a:t>
            </a: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имеет задолженности перед бюджетами;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является иностранным юридическим лицом, иностранным агентом;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находиться в процедуре банкротства 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endParaRPr sz="950">
              <a:solidFill>
                <a:srgbClr val="0050A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3" name="Shape 163"/>
          <p:cNvSpPr/>
          <p:nvPr/>
        </p:nvSpPr>
        <p:spPr bwMode="auto">
          <a:xfrm>
            <a:off x="3570753" y="1894439"/>
            <a:ext cx="2380597" cy="724982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Подать заявку на ЕЦП «Работа в России» 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9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https://trudvsem.ru/employer</a:t>
            </a:r>
            <a:endParaRPr/>
          </a:p>
        </p:txBody>
      </p:sp>
      <p:sp>
        <p:nvSpPr>
          <p:cNvPr id="164" name="Shape 164"/>
          <p:cNvSpPr/>
          <p:nvPr/>
        </p:nvSpPr>
        <p:spPr bwMode="auto">
          <a:xfrm>
            <a:off x="3570753" y="2744919"/>
            <a:ext cx="2380597" cy="2411544"/>
          </a:xfrm>
          <a:prstGeom prst="roundRect">
            <a:avLst>
              <a:gd name="adj" fmla="val 7100"/>
            </a:avLst>
          </a:prstGeom>
          <a:solidFill>
            <a:schemeClr val="bg1"/>
          </a:solidFill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разместить информацию о вакантном рабочем месте;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подать заявление на содействие в подборе работников</a:t>
            </a:r>
            <a:endParaRPr/>
          </a:p>
        </p:txBody>
      </p:sp>
      <p:sp>
        <p:nvSpPr>
          <p:cNvPr id="165" name="Shape 165"/>
          <p:cNvSpPr/>
          <p:nvPr/>
        </p:nvSpPr>
        <p:spPr bwMode="auto">
          <a:xfrm>
            <a:off x="6096000" y="1884298"/>
            <a:ext cx="2874776" cy="694301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Трудоустроить гражданина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66" name="Shape 166"/>
          <p:cNvSpPr/>
          <p:nvPr/>
        </p:nvSpPr>
        <p:spPr bwMode="auto">
          <a:xfrm>
            <a:off x="6096000" y="2750745"/>
            <a:ext cx="2901012" cy="3249595"/>
          </a:xfrm>
          <a:prstGeom prst="roundRect">
            <a:avLst>
              <a:gd name="adj" fmla="val 5748"/>
            </a:avLst>
          </a:prstGeom>
          <a:solidFill>
            <a:schemeClr val="bg1"/>
          </a:solidFill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Относящегося к  категории: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граждане с инвалидностью;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ветеран боевых действий, принимавший участие в СВО, и члены их семей;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уволенные с военной службы, и члены их семей;</a:t>
            </a:r>
            <a:endParaRPr/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освобожденные из учреждений, исполняющих наказание в виде лишения свободы, и ищущие работу в течение одного года с даты освобождения;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Tx/>
              <a:buChar char="-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одинокие родители, многодетные родители, усыновители, опекуны (попечители), воспитывающие несовершеннолетних детей, детей-инвалидов;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состоящего на регистрационном учете в ЦЗН  в качестве безработного и/или ищущего работу;</a:t>
            </a:r>
            <a:endParaRPr/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Договор заключен на неопределенный срок и на полный рабочий день;</a:t>
            </a:r>
            <a:endParaRPr sz="1850">
              <a:solidFill>
                <a:srgbClr val="0050AA"/>
              </a:solidFill>
              <a:latin typeface="Arial"/>
              <a:ea typeface="Arial"/>
              <a:cs typeface="Arial"/>
            </a:endParaRPr>
          </a:p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зарплата не ниже </a:t>
            </a:r>
            <a:r>
              <a:rPr sz="950" b="1">
                <a:solidFill>
                  <a:srgbClr val="E65028"/>
                </a:solidFill>
                <a:latin typeface="Arial"/>
                <a:ea typeface="Arial"/>
                <a:cs typeface="Arial"/>
              </a:rPr>
              <a:t>ДВУХ МРОТ</a:t>
            </a:r>
            <a:endParaRPr/>
          </a:p>
        </p:txBody>
      </p:sp>
      <p:sp>
        <p:nvSpPr>
          <p:cNvPr id="167" name="Shape 167"/>
          <p:cNvSpPr/>
          <p:nvPr/>
        </p:nvSpPr>
        <p:spPr bwMode="auto">
          <a:xfrm>
            <a:off x="9115426" y="1885735"/>
            <a:ext cx="2339296" cy="691428"/>
          </a:xfrm>
          <a:prstGeom prst="roundRect">
            <a:avLst>
              <a:gd name="adj" fmla="val 15304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defRPr/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Направить заявление в СФР на субсидию</a:t>
            </a:r>
            <a:b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05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https://sfr.gov.ru</a:t>
            </a:r>
            <a:endParaRPr/>
          </a:p>
        </p:txBody>
      </p:sp>
      <p:sp>
        <p:nvSpPr>
          <p:cNvPr id="168" name="Shape 168"/>
          <p:cNvSpPr/>
          <p:nvPr/>
        </p:nvSpPr>
        <p:spPr bwMode="auto">
          <a:xfrm>
            <a:off x="9115426" y="2751481"/>
            <a:ext cx="2339295" cy="994876"/>
          </a:xfrm>
          <a:prstGeom prst="roundRect">
            <a:avLst>
              <a:gd name="adj" fmla="val 10034"/>
            </a:avLst>
          </a:prstGeom>
          <a:solidFill>
            <a:schemeClr val="bg1"/>
          </a:solidFill>
          <a:ln w="25400">
            <a:solidFill>
              <a:srgbClr val="69B3E7"/>
            </a:solidFill>
            <a:prstDash val="solid"/>
          </a:ln>
        </p:spPr>
        <p:txBody>
          <a:bodyPr lIns="94603" tIns="47302" rIns="94603" bIns="47302" anchor="ctr"/>
          <a:lstStyle>
            <a:defPPr/>
            <a:lvl1pPr marL="0" lvl="0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496" lvl="1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991" lvl="2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487" lvl="3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981" lvl="4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476" lvl="5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4973" lvl="6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468" lvl="7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99964" lvl="8" indent="0" algn="l">
              <a:defRPr sz="2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373" indent="-177373">
              <a:lnSpc>
                <a:spcPct val="90000"/>
              </a:lnSpc>
              <a:buFont typeface="Wingdings"/>
              <a:buChar char="ü"/>
              <a:defRPr/>
            </a:pPr>
            <a:r>
              <a:rPr sz="950">
                <a:solidFill>
                  <a:srgbClr val="0050AA"/>
                </a:solidFill>
                <a:latin typeface="Arial"/>
                <a:ea typeface="Arial"/>
                <a:cs typeface="Arial"/>
              </a:rPr>
              <a:t>не ранее чем через 1 месяц после даты трудоустройства, но не позднее </a:t>
            </a:r>
            <a:r>
              <a:rPr sz="950">
                <a:solidFill>
                  <a:srgbClr val="0050AA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15.12.2026</a:t>
            </a:r>
            <a:endParaRPr sz="185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169" name="Shape 169"/>
          <p:cNvSpPr/>
          <p:nvPr/>
        </p:nvSpPr>
        <p:spPr bwMode="auto">
          <a:xfrm>
            <a:off x="9286325" y="3920675"/>
            <a:ext cx="2089779" cy="1872208"/>
          </a:xfrm>
          <a:prstGeom prst="roundRect">
            <a:avLst>
              <a:gd name="adj" fmla="val 8107"/>
            </a:avLst>
          </a:prstGeom>
          <a:solidFill>
            <a:srgbClr val="0050AA"/>
          </a:solidFill>
          <a:ln>
            <a:noFill/>
          </a:ln>
        </p:spPr>
        <p:txBody>
          <a:bodyPr lIns="94603" tIns="47302" rIns="94603" bIns="47302" anchor="ctr"/>
          <a:lstStyle/>
          <a:p>
            <a:pPr algn="ctr">
              <a:lnSpc>
                <a:spcPct val="90000"/>
              </a:lnSpc>
              <a:defRPr/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Субсидия = </a:t>
            </a:r>
            <a:b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3 МРОТ + страховые взносы</a:t>
            </a:r>
            <a:b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Выплата осуществляется по истечению </a:t>
            </a:r>
            <a:b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1,3 и 6 месяцев</a:t>
            </a:r>
            <a:endParaRPr sz="1850">
              <a:solidFill>
                <a:srgbClr val="FFFFFF"/>
              </a:solidFill>
            </a:endParaRPr>
          </a:p>
        </p:txBody>
      </p:sp>
      <p:sp>
        <p:nvSpPr>
          <p:cNvPr id="170" name="Shape 170"/>
          <p:cNvSpPr/>
          <p:nvPr/>
        </p:nvSpPr>
        <p:spPr bwMode="auto">
          <a:xfrm>
            <a:off x="1259633" y="6120341"/>
            <a:ext cx="9682508" cy="607956"/>
          </a:xfrm>
          <a:prstGeom prst="roundRect">
            <a:avLst>
              <a:gd name="adj" fmla="val 16667"/>
            </a:avLst>
          </a:prstGeom>
          <a:ln>
            <a:noFill/>
          </a:ln>
        </p:spPr>
        <p:txBody>
          <a:bodyPr wrap="square" lIns="94603" tIns="47302" rIns="94603" bIns="47302">
            <a:spAutoFit/>
          </a:bodyPr>
          <a:lstStyle/>
          <a:p>
            <a:pPr algn="ctr">
              <a:defRPr/>
            </a:pPr>
            <a:r>
              <a:rPr sz="1500">
                <a:solidFill>
                  <a:srgbClr val="E65028"/>
                </a:solidFill>
                <a:latin typeface="Arial"/>
                <a:ea typeface="Arial"/>
                <a:cs typeface="Arial"/>
              </a:rPr>
              <a:t>Подробный порядок получения государственной поддержки изложен в приказе Фонда пенсионного и социального страхования Российской Федерации от 29.12.2024 № 2714</a:t>
            </a:r>
            <a:endParaRPr sz="1850">
              <a:solidFill>
                <a:srgbClr val="000000"/>
              </a:solidFill>
            </a:endParaRPr>
          </a:p>
        </p:txBody>
      </p:sp>
      <p:sp>
        <p:nvSpPr>
          <p:cNvPr id="17" name="Shape 93"/>
          <p:cNvSpPr txBox="1"/>
          <p:nvPr/>
        </p:nvSpPr>
        <p:spPr bwMode="auto">
          <a:xfrm>
            <a:off x="1567453" y="5314559"/>
            <a:ext cx="4160617" cy="691865"/>
          </a:xfrm>
          <a:prstGeom prst="roundRect">
            <a:avLst>
              <a:gd name="adj" fmla="val 16667"/>
            </a:avLst>
          </a:prstGeom>
          <a:solidFill>
            <a:srgbClr val="0050AA"/>
          </a:solidFill>
          <a:ln>
            <a:noFill/>
          </a:ln>
        </p:spPr>
        <p:txBody>
          <a:bodyPr vert="horz" lIns="94603" tIns="47302" rIns="94603" bIns="47302" anchor="ctr">
            <a:normAutofit lnSpcReduction="10000"/>
          </a:bodyPr>
          <a:lstStyle>
            <a:defPPr>
              <a:defRPr/>
            </a:defPPr>
            <a:lvl1pPr marL="354716" lvl="0" indent="-354716" algn="l">
              <a:spcBef>
                <a:spcPts val="0"/>
              </a:spcBef>
              <a:buFont typeface="Arial"/>
              <a:buChar char="•"/>
              <a:defRPr sz="3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553" lvl="1" indent="-295598" algn="l">
              <a:spcBef>
                <a:spcPts val="0"/>
              </a:spcBef>
              <a:buFont typeface="Arial"/>
              <a:buChar char="–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2390" lvl="2" indent="-236478" algn="l">
              <a:spcBef>
                <a:spcPts val="0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5345" lvl="3" indent="-236478" algn="l">
              <a:spcBef>
                <a:spcPts val="0"/>
              </a:spcBef>
              <a:buFont typeface="Arial"/>
              <a:buChar char="–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8300" lvl="4" indent="-236478" algn="l">
              <a:spcBef>
                <a:spcPts val="0"/>
              </a:spcBef>
              <a:buFont typeface="Arial"/>
              <a:buChar char="»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1257" lvl="5" indent="-236478" algn="l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213" lvl="6" indent="-236478" algn="l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169" lvl="7" indent="-236478" algn="l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125" lvl="8" indent="-236478" algn="l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1850" b="1">
                <a:solidFill>
                  <a:srgbClr val="FFFFFF"/>
                </a:solidFill>
              </a:rPr>
              <a:t>Факт за 2025 год – 65 чел.</a:t>
            </a:r>
            <a:br>
              <a:rPr lang="ru-RU" sz="1850" b="1">
                <a:solidFill>
                  <a:srgbClr val="FFFFFF"/>
                </a:solidFill>
              </a:rPr>
            </a:br>
            <a:r>
              <a:rPr lang="ru-RU" sz="1850" b="1">
                <a:solidFill>
                  <a:srgbClr val="FFFFFF"/>
                </a:solidFill>
              </a:rPr>
              <a:t>Сумма субсидий 2 813 922,21 рублей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21634" y="0"/>
            <a:ext cx="48714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4219" y="0"/>
            <a:ext cx="487141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1222</Words>
  <Application>Microsoft Office PowerPoint</Application>
  <DocSecurity>0</DocSecurity>
  <PresentationFormat>Широкоэкранный</PresentationFormat>
  <Paragraphs>109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2_Тема Office</vt:lpstr>
      <vt:lpstr>3_Тема Office</vt:lpstr>
      <vt:lpstr>4_Тема Office</vt:lpstr>
      <vt:lpstr>6_Тема Office</vt:lpstr>
      <vt:lpstr>Основные государственные  меры поддержки  для работодателей в 2026 году  для стабилизации ситуации  на рынке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Ситуация на рынке труда Нижегородской области</dc:title>
  <dc:subject/>
  <dc:creator>yud4nov@gmail.com</dc:creator>
  <cp:keywords/>
  <dc:description/>
  <cp:lastModifiedBy>1</cp:lastModifiedBy>
  <cp:revision>56</cp:revision>
  <cp:lastPrinted>2026-03-03T08:29:39Z</cp:lastPrinted>
  <dcterms:created xsi:type="dcterms:W3CDTF">2025-09-10T18:58:27Z</dcterms:created>
  <dcterms:modified xsi:type="dcterms:W3CDTF">2026-03-03T08:30:54Z</dcterms:modified>
  <cp:category/>
  <dc:identifier/>
  <cp:contentStatus/>
  <dc:language/>
  <cp:version/>
</cp:coreProperties>
</file>